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1238" r:id="rId3"/>
    <p:sldId id="1245" r:id="rId4"/>
    <p:sldId id="1250" r:id="rId5"/>
    <p:sldId id="1251" r:id="rId6"/>
    <p:sldId id="1252" r:id="rId7"/>
    <p:sldId id="1253" r:id="rId8"/>
    <p:sldId id="1254" r:id="rId9"/>
    <p:sldId id="1241" r:id="rId10"/>
    <p:sldId id="1256" r:id="rId11"/>
    <p:sldId id="1258" r:id="rId12"/>
    <p:sldId id="1259"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2025/10/28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高中地理 必修 第二册 </a:t>
            </a:r>
            <a:r>
              <a:rPr lang="en-US" altLang="zh-CN" sz="2000" baseline="0" smtClean="0">
                <a:solidFill>
                  <a:prstClr val="black"/>
                </a:solidFill>
                <a:latin typeface="楷体" panose="02010609060101010101" pitchFamily="49" charset="-122"/>
                <a:ea typeface="楷体" panose="02010609060101010101" pitchFamily="49" charset="-122"/>
              </a:rPr>
              <a:t>SDJY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2025/10/28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第三单元产业区位选择</a:t>
            </a:r>
            <a:endPar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单元活动　学用图层叠加分析法</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6933"/>
            <a:ext cx="11485848" cy="4524315"/>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根据泥石流发生条件，图中甲、乙、丙、丁所在的方格依次应填入（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f74.jpg" descr="id:2147492570;FounderCES"/>
          <p:cNvPicPr/>
          <p:nvPr/>
        </p:nvPicPr>
        <p:blipFill>
          <a:blip r:embed="rId2"/>
          <a:stretch>
            <a:fillRect/>
          </a:stretch>
        </p:blipFill>
        <p:spPr>
          <a:xfrm>
            <a:off x="2278782" y="1947605"/>
            <a:ext cx="3240360" cy="2306926"/>
          </a:xfrm>
          <a:prstGeom prst="rect">
            <a:avLst/>
          </a:prstGeom>
        </p:spPr>
      </p:pic>
      <p:pic>
        <p:nvPicPr>
          <p:cNvPr id="4" name="图片 3"/>
          <p:cNvPicPr/>
          <p:nvPr/>
        </p:nvPicPr>
        <p:blipFill>
          <a:blip r:embed="rId3"/>
          <a:stretch>
            <a:fillRect/>
          </a:stretch>
        </p:blipFill>
        <p:spPr>
          <a:xfrm>
            <a:off x="6239222" y="1875597"/>
            <a:ext cx="2386408" cy="2592288"/>
          </a:xfrm>
          <a:prstGeom prst="rect">
            <a:avLst/>
          </a:prstGeom>
        </p:spPr>
      </p:pic>
      <p:sp>
        <p:nvSpPr>
          <p:cNvPr id="6" name="矩形 5"/>
          <p:cNvSpPr/>
          <p:nvPr/>
        </p:nvSpPr>
        <p:spPr>
          <a:xfrm>
            <a:off x="10055646" y="1227525"/>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1058712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位于土质疏松区方格，且位于谷地方格旁，故甲属于危险谷地区，甲所在方格应填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；乙虽靠近谷地方格旁（位于谷地对角线方格），但不同时满足位于土质疏松区方格，故不符合危险谷地区条件，故乙方格应填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；丙虽位于危险谷地区方格，但不位于暴雨方格，故不易发生泥石流，丙所在方格应填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；丁位于危险谷地区方格，又位于暴雨方格，发生泥石流的可能性大，丁所在方格应填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。综上可知，图中甲、乙、丙、丁所在的方格依次应填入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818;FounderCES"/>
          <p:cNvPicPr/>
          <p:nvPr/>
        </p:nvPicPr>
        <p:blipFill>
          <a:blip r:embed="rId2"/>
          <a:stretch>
            <a:fillRect/>
          </a:stretch>
        </p:blipFill>
        <p:spPr>
          <a:xfrm>
            <a:off x="478582" y="980728"/>
            <a:ext cx="806776" cy="288032"/>
          </a:xfrm>
          <a:prstGeom prst="rect">
            <a:avLst/>
          </a:prstGeom>
        </p:spPr>
      </p:pic>
      <p:pic>
        <p:nvPicPr>
          <p:cNvPr id="4" name="df74.jpg" descr="id:2147492570;FounderCES"/>
          <p:cNvPicPr/>
          <p:nvPr/>
        </p:nvPicPr>
        <p:blipFill>
          <a:blip r:embed="rId3"/>
          <a:stretch>
            <a:fillRect/>
          </a:stretch>
        </p:blipFill>
        <p:spPr>
          <a:xfrm>
            <a:off x="2422798" y="4077072"/>
            <a:ext cx="3240360" cy="2306926"/>
          </a:xfrm>
          <a:prstGeom prst="rect">
            <a:avLst/>
          </a:prstGeom>
        </p:spPr>
      </p:pic>
      <p:pic>
        <p:nvPicPr>
          <p:cNvPr id="5" name="图片 4"/>
          <p:cNvPicPr/>
          <p:nvPr/>
        </p:nvPicPr>
        <p:blipFill>
          <a:blip r:embed="rId4"/>
          <a:stretch>
            <a:fillRect/>
          </a:stretch>
        </p:blipFill>
        <p:spPr>
          <a:xfrm>
            <a:off x="6383238" y="4005064"/>
            <a:ext cx="2386408" cy="2592288"/>
          </a:xfrm>
          <a:prstGeom prst="rect">
            <a:avLst/>
          </a:prstGeom>
        </p:spPr>
      </p:pic>
    </p:spTree>
    <p:extLst>
      <p:ext uri="{BB962C8B-B14F-4D97-AF65-F5344CB8AC3E}">
        <p14:creationId xmlns:p14="http://schemas.microsoft.com/office/powerpoint/2010/main" val="19519457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34566" y="1484784"/>
            <a:ext cx="11521280" cy="3312368"/>
          </a:xfrm>
          <a:prstGeom prst="rect">
            <a:avLst/>
          </a:prstGeom>
        </p:spPr>
      </p:pic>
      <p:sp>
        <p:nvSpPr>
          <p:cNvPr id="6" name="内容占位符 5"/>
          <p:cNvSpPr>
            <a:spLocks noGrp="1"/>
          </p:cNvSpPr>
          <p:nvPr>
            <p:ph idx="1"/>
          </p:nvPr>
        </p:nvSpPr>
        <p:spPr>
          <a:xfrm>
            <a:off x="360854" y="1378907"/>
            <a:ext cx="11485848" cy="3346237"/>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叠加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分析是地理信息系统中的一项非常重要的空间分析功能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是指在同一空间参考系统下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通过对两个数据进行一系列集合运算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产生新数据的过程。这里提到的数据可以是图层对应的数据集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也可以是地物对象。叠加分析的目标是分析在空间位置上有一定关联的空间对象的空间特征和专属属性之间的相互关系。多层数据的叠置分析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不仅仅产生了新的空间关系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还可以产生新的属性特征关系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能够发现多层数据间的相互差异、联系和变化等特征。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知识拓展.eps" descr="id:2147492619;FounderCES"/>
          <p:cNvPicPr/>
          <p:nvPr/>
        </p:nvPicPr>
        <p:blipFill>
          <a:blip r:embed="rId3"/>
          <a:stretch>
            <a:fillRect/>
          </a:stretch>
        </p:blipFill>
        <p:spPr>
          <a:xfrm>
            <a:off x="388468" y="1586356"/>
            <a:ext cx="1584176" cy="314264"/>
          </a:xfrm>
          <a:prstGeom prst="rect">
            <a:avLst/>
          </a:prstGeom>
        </p:spPr>
      </p:pic>
    </p:spTree>
    <p:extLst>
      <p:ext uri="{BB962C8B-B14F-4D97-AF65-F5344CB8AC3E}">
        <p14:creationId xmlns:p14="http://schemas.microsoft.com/office/powerpoint/2010/main" val="1322843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5078313"/>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地理图</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层叠加分析法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地理信息系统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的图层概念和技术，探索地理原理，研究地理问题的新手段、新方法。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优点</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：有助于对复杂因素进行分析研究，并具有直观性、</a:t>
            </a:r>
            <a:r>
              <a:rPr lang="zh-CN" altLang="zh-CN" b="1" spc="-100">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形象性</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和可操作性等优点。</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绘制基本步骤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）用图层对复杂的地理信息进行分类。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）将不同类型的信息按</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相同比例尺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分别描绘在透明背景的图层上，制成一系列</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专题地图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）将所绘图层对位叠加，显示出较完整的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地理信息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2134766" y="764704"/>
            <a:ext cx="7257145" cy="751578"/>
          </a:xfrm>
          <a:prstGeom prst="rect">
            <a:avLst/>
          </a:prstGeom>
        </p:spPr>
      </p:pic>
      <p:pic>
        <p:nvPicPr>
          <p:cNvPr id="4" name="知识点1.eps" descr="id:2147490621;FounderCES"/>
          <p:cNvPicPr/>
          <p:nvPr/>
        </p:nvPicPr>
        <p:blipFill>
          <a:blip r:embed="rId3"/>
          <a:stretch>
            <a:fillRect/>
          </a:stretch>
        </p:blipFill>
        <p:spPr>
          <a:xfrm>
            <a:off x="406574" y="1700808"/>
            <a:ext cx="1112422" cy="307464"/>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20909"/>
            <a:ext cx="11485848" cy="4524315"/>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地理图</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层叠加分析法的应用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选取与问题相关的地理图层进行</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叠加分析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，可以帮助我们探究和解决较复杂的地理问题。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应用的基本步骤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（例如，以城镇作为参照，圈定建桥位置）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）以城镇为参照，选取河流图层。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）以城镇为参照，选取道路图层。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）以城镇为参照，将上述两个图层叠加。根据图层间相互关系，圈定需要建桥的位置。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0666;FounderCES"/>
          <p:cNvPicPr/>
          <p:nvPr/>
        </p:nvPicPr>
        <p:blipFill>
          <a:blip r:embed="rId2"/>
          <a:stretch>
            <a:fillRect/>
          </a:stretch>
        </p:blipFill>
        <p:spPr>
          <a:xfrm>
            <a:off x="406574" y="1052736"/>
            <a:ext cx="1156193" cy="307464"/>
          </a:xfrm>
          <a:prstGeom prst="rect">
            <a:avLst/>
          </a:prstGeom>
        </p:spPr>
      </p:pic>
    </p:spTree>
    <p:extLst>
      <p:ext uri="{BB962C8B-B14F-4D97-AF65-F5344CB8AC3E}">
        <p14:creationId xmlns:p14="http://schemas.microsoft.com/office/powerpoint/2010/main" val="1959710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43141"/>
            <a:ext cx="11485848" cy="5322163"/>
          </a:xfrm>
        </p:spPr>
        <p:txBody>
          <a:bodyPr/>
          <a:lstStyle/>
          <a:p>
            <a:pPr hangingPunct="0">
              <a:lnSpc>
                <a:spcPct val="130000"/>
              </a:lnSpc>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动手</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做</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应用图层叠加分析法</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模拟在城区租房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材料准备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新版城区交通地图，透明纸，透明水彩颜料。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操作步骤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）将透明纸蒙在地图上，以主干道作为参照坐标，根据租房者所要求的条件，用不同颜色的透明水彩颜料描绘以下相应图层：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出行便利，环境不喧闹；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方便购物；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便于子女就近上学。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将上述三个图层相互叠加，再蒙上一层透明纸，用浅绿色水彩颜料填绘重叠部分，完成图层四。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）将图层四叠加在城区交通地图上，便是可选择租房的区域范围。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）查询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租房网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，进一步了解相关信息。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）实地考察并做出决定。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703;FounderCES"/>
          <p:cNvPicPr/>
          <p:nvPr/>
        </p:nvPicPr>
        <p:blipFill>
          <a:blip r:embed="rId2"/>
          <a:stretch>
            <a:fillRect/>
          </a:stretch>
        </p:blipFill>
        <p:spPr>
          <a:xfrm>
            <a:off x="478582" y="943228"/>
            <a:ext cx="1224136" cy="325532"/>
          </a:xfrm>
          <a:prstGeom prst="rect">
            <a:avLst/>
          </a:prstGeom>
        </p:spPr>
      </p:pic>
    </p:spTree>
    <p:extLst>
      <p:ext uri="{BB962C8B-B14F-4D97-AF65-F5344CB8AC3E}">
        <p14:creationId xmlns:p14="http://schemas.microsoft.com/office/powerpoint/2010/main" val="2464451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5078313"/>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图</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层叠加分析法的应用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地理信息系统叠加图像的判读步骤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理信息系统的图像判读，较多的是通过叠加分析图的方式进行考查。叠加分析图是将同一地区的两层或多层地图要素重叠在一起进行图层和属性运算，产生新的图层或属性的过程。在判读这一类示意图时，一般把握三个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第一步：明确地理信息系统图层叠加示意图是由哪些专题图层组成的。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第二步：明确不同的专题图层反映的地理事物之间的空间联系。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第三步：明确图层叠加之后会形成一个可以反映多个地理要素分布特征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062758" y="908720"/>
            <a:ext cx="7487593" cy="711348"/>
          </a:xfrm>
          <a:prstGeom prst="rect">
            <a:avLst/>
          </a:prstGeom>
        </p:spPr>
      </p:pic>
      <p:pic>
        <p:nvPicPr>
          <p:cNvPr id="5" name="25疑难点.eps" descr="id:2147492548;FounderCES"/>
          <p:cNvPicPr/>
          <p:nvPr/>
        </p:nvPicPr>
        <p:blipFill>
          <a:blip r:embed="rId3"/>
          <a:stretch>
            <a:fillRect/>
          </a:stretch>
        </p:blipFill>
        <p:spPr>
          <a:xfrm>
            <a:off x="406574" y="1818089"/>
            <a:ext cx="1289665" cy="386775"/>
          </a:xfrm>
          <a:prstGeom prst="rect">
            <a:avLst/>
          </a:prstGeom>
        </p:spPr>
      </p:pic>
    </p:spTree>
    <p:extLst>
      <p:ext uri="{BB962C8B-B14F-4D97-AF65-F5344CB8AC3E}">
        <p14:creationId xmlns:p14="http://schemas.microsoft.com/office/powerpoint/2010/main" val="36455487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62909"/>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常见图层叠加的案例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411020875"/>
              </p:ext>
            </p:extLst>
          </p:nvPr>
        </p:nvGraphicFramePr>
        <p:xfrm>
          <a:off x="334567" y="1557557"/>
          <a:ext cx="11521280" cy="4319715"/>
        </p:xfrm>
        <a:graphic>
          <a:graphicData uri="http://schemas.openxmlformats.org/drawingml/2006/table">
            <a:tbl>
              <a:tblPr firstRow="1" firstCol="1" bandRow="1"/>
              <a:tblGrid>
                <a:gridCol w="6011804">
                  <a:extLst>
                    <a:ext uri="{9D8B030D-6E8A-4147-A177-3AD203B41FA5}">
                      <a16:colId xmlns:a16="http://schemas.microsoft.com/office/drawing/2014/main" val="4145738814"/>
                    </a:ext>
                  </a:extLst>
                </a:gridCol>
                <a:gridCol w="5509476">
                  <a:extLst>
                    <a:ext uri="{9D8B030D-6E8A-4147-A177-3AD203B41FA5}">
                      <a16:colId xmlns:a16="http://schemas.microsoft.com/office/drawing/2014/main" val="2326151912"/>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叠加图层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新生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52143783"/>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人口密度与交通运输线路及规划图</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新建商业中心选址</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66195405"/>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河流分布、坡度分布、土石分布</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泥石流易发区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24774971"/>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水系、土地利用、居民点、地形、土壤</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耕地的分类和评价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27554190"/>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水系、土地利用、居民点、地形、土壤、水文地质、区域规划</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深埋垃圾场选址</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29308505"/>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人口密度、行政区划、行政区人口基数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各行政区人口增长率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08682321"/>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坡向分布、岩石倾斜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滑坡易发区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89334816"/>
                  </a:ext>
                </a:extLst>
              </a:tr>
            </a:tbl>
          </a:graphicData>
        </a:graphic>
      </p:graphicFrame>
    </p:spTree>
    <p:extLst>
      <p:ext uri="{BB962C8B-B14F-4D97-AF65-F5344CB8AC3E}">
        <p14:creationId xmlns:p14="http://schemas.microsoft.com/office/powerpoint/2010/main" val="36164434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图示意已经获取的网格式地理资料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它显示了泥石流发生的相关信息。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读图完成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危险谷地区是指位于谷地方格旁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相邻以及对角线方格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且位于土质疏松的方格范围。泥石流发生地区是指位于危险谷地区的方格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且位于暴雨的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方格</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1.eps" descr="id:2147490755;FounderCES"/>
          <p:cNvPicPr/>
          <p:nvPr/>
        </p:nvPicPr>
        <p:blipFill>
          <a:blip r:embed="rId2"/>
          <a:stretch>
            <a:fillRect/>
          </a:stretch>
        </p:blipFill>
        <p:spPr>
          <a:xfrm>
            <a:off x="406574" y="908720"/>
            <a:ext cx="1706936" cy="370265"/>
          </a:xfrm>
          <a:prstGeom prst="rect">
            <a:avLst/>
          </a:prstGeom>
        </p:spPr>
      </p:pic>
      <p:pic>
        <p:nvPicPr>
          <p:cNvPr id="4" name="df74.jpg" descr="id:2147492570;FounderCES"/>
          <p:cNvPicPr/>
          <p:nvPr/>
        </p:nvPicPr>
        <p:blipFill>
          <a:blip r:embed="rId3"/>
          <a:stretch>
            <a:fillRect/>
          </a:stretch>
        </p:blipFill>
        <p:spPr>
          <a:xfrm>
            <a:off x="1702718" y="2204864"/>
            <a:ext cx="3641186" cy="2592288"/>
          </a:xfrm>
          <a:prstGeom prst="rect">
            <a:avLst/>
          </a:prstGeom>
        </p:spPr>
      </p:pic>
      <p:pic>
        <p:nvPicPr>
          <p:cNvPr id="5" name="图片 4"/>
          <p:cNvPicPr/>
          <p:nvPr/>
        </p:nvPicPr>
        <p:blipFill>
          <a:blip r:embed="rId4"/>
          <a:stretch>
            <a:fillRect/>
          </a:stretch>
        </p:blipFill>
        <p:spPr>
          <a:xfrm>
            <a:off x="6455246" y="1700808"/>
            <a:ext cx="3248167" cy="3528392"/>
          </a:xfrm>
          <a:prstGeom prst="rect">
            <a:avLst/>
          </a:prstGeom>
        </p:spPr>
      </p:pic>
    </p:spTree>
    <p:extLst>
      <p:ext uri="{BB962C8B-B14F-4D97-AF65-F5344CB8AC3E}">
        <p14:creationId xmlns:p14="http://schemas.microsoft.com/office/powerpoint/2010/main" val="3032096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70967"/>
            <a:ext cx="11485848" cy="5078313"/>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通过对谷地、土质疏松区、降水类型等图层进行叠加分析，就能得出泥石流最有可能发生的区域。泥石流最有可能发生区域的叠图分析模式为（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f74.jpg" descr="id:2147492570;FounderCES"/>
          <p:cNvPicPr/>
          <p:nvPr/>
        </p:nvPicPr>
        <p:blipFill>
          <a:blip r:embed="rId2"/>
          <a:stretch>
            <a:fillRect/>
          </a:stretch>
        </p:blipFill>
        <p:spPr>
          <a:xfrm>
            <a:off x="1702718" y="2185695"/>
            <a:ext cx="3240360" cy="2306926"/>
          </a:xfrm>
          <a:prstGeom prst="rect">
            <a:avLst/>
          </a:prstGeom>
        </p:spPr>
      </p:pic>
      <p:pic>
        <p:nvPicPr>
          <p:cNvPr id="4" name="图片 3"/>
          <p:cNvPicPr/>
          <p:nvPr/>
        </p:nvPicPr>
        <p:blipFill>
          <a:blip r:embed="rId3"/>
          <a:stretch>
            <a:fillRect/>
          </a:stretch>
        </p:blipFill>
        <p:spPr>
          <a:xfrm>
            <a:off x="5663158" y="2113687"/>
            <a:ext cx="2386408" cy="2592288"/>
          </a:xfrm>
          <a:prstGeom prst="rect">
            <a:avLst/>
          </a:prstGeom>
        </p:spPr>
      </p:pic>
      <p:sp>
        <p:nvSpPr>
          <p:cNvPr id="6" name="矩形 5"/>
          <p:cNvSpPr/>
          <p:nvPr/>
        </p:nvSpPr>
        <p:spPr>
          <a:xfrm>
            <a:off x="9479582" y="1484784"/>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174451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1684244"/>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材料可知，泥石流发生地区位于危险谷地区的方格，且位于暴雨的方格，而危险谷地区位于谷地方格旁，且位于土质疏松的方格范围，因此采用同时满足两个条件的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模式，可分析出泥石流最有可能发生的区域。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818;FounderCES"/>
          <p:cNvPicPr/>
          <p:nvPr/>
        </p:nvPicPr>
        <p:blipFill>
          <a:blip r:embed="rId2"/>
          <a:stretch>
            <a:fillRect/>
          </a:stretch>
        </p:blipFill>
        <p:spPr>
          <a:xfrm>
            <a:off x="478582" y="1268760"/>
            <a:ext cx="806776" cy="288032"/>
          </a:xfrm>
          <a:prstGeom prst="rect">
            <a:avLst/>
          </a:prstGeom>
        </p:spPr>
      </p:pic>
      <p:pic>
        <p:nvPicPr>
          <p:cNvPr id="4" name="df74.jpg" descr="id:2147492570;FounderCES"/>
          <p:cNvPicPr/>
          <p:nvPr/>
        </p:nvPicPr>
        <p:blipFill>
          <a:blip r:embed="rId3"/>
          <a:stretch>
            <a:fillRect/>
          </a:stretch>
        </p:blipFill>
        <p:spPr>
          <a:xfrm>
            <a:off x="2350790" y="3140968"/>
            <a:ext cx="3240360" cy="2306926"/>
          </a:xfrm>
          <a:prstGeom prst="rect">
            <a:avLst/>
          </a:prstGeom>
        </p:spPr>
      </p:pic>
      <p:pic>
        <p:nvPicPr>
          <p:cNvPr id="5" name="图片 4"/>
          <p:cNvPicPr/>
          <p:nvPr/>
        </p:nvPicPr>
        <p:blipFill>
          <a:blip r:embed="rId4"/>
          <a:stretch>
            <a:fillRect/>
          </a:stretch>
        </p:blipFill>
        <p:spPr>
          <a:xfrm>
            <a:off x="6311230" y="3068960"/>
            <a:ext cx="2386408" cy="2592288"/>
          </a:xfrm>
          <a:prstGeom prst="rect">
            <a:avLst/>
          </a:prstGeom>
        </p:spPr>
      </p:pic>
    </p:spTree>
    <p:extLst>
      <p:ext uri="{BB962C8B-B14F-4D97-AF65-F5344CB8AC3E}">
        <p14:creationId xmlns:p14="http://schemas.microsoft.com/office/powerpoint/2010/main" val="368113876"/>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577</TotalTime>
  <Words>752</Words>
  <Application>Microsoft Office PowerPoint</Application>
  <PresentationFormat>自定义</PresentationFormat>
  <Paragraphs>74</Paragraphs>
  <Slides>12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12</vt:i4>
      </vt:variant>
    </vt:vector>
  </HeadingPairs>
  <TitlesOfParts>
    <vt:vector size="21"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573</cp:revision>
  <dcterms:created xsi:type="dcterms:W3CDTF">2020-11-06T05:24:00Z</dcterms:created>
  <dcterms:modified xsi:type="dcterms:W3CDTF">2025-10-28T08:24:10Z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